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9" r:id="rId4"/>
    <p:sldId id="258" r:id="rId5"/>
    <p:sldId id="259" r:id="rId6"/>
    <p:sldId id="260" r:id="rId7"/>
    <p:sldId id="262" r:id="rId8"/>
    <p:sldId id="263" r:id="rId9"/>
    <p:sldId id="264" r:id="rId10"/>
    <p:sldId id="265" r:id="rId11"/>
    <p:sldId id="266" r:id="rId12"/>
    <p:sldId id="268"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10" autoAdjust="0"/>
    <p:restoredTop sz="82899" autoAdjust="0"/>
  </p:normalViewPr>
  <p:slideViewPr>
    <p:cSldViewPr>
      <p:cViewPr varScale="1">
        <p:scale>
          <a:sx n="75" d="100"/>
          <a:sy n="75" d="100"/>
        </p:scale>
        <p:origin x="-738" y="-96"/>
      </p:cViewPr>
      <p:guideLst>
        <p:guide orient="horz" pos="2160"/>
        <p:guide pos="2880"/>
      </p:guideLst>
    </p:cSldViewPr>
  </p:slideViewPr>
  <p:outlineViewPr>
    <p:cViewPr>
      <p:scale>
        <a:sx n="33" d="100"/>
        <a:sy n="33" d="100"/>
      </p:scale>
      <p:origin x="0" y="67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E2101AE-0171-41E8-A20B-4418C15E0423}" type="datetimeFigureOut">
              <a:rPr lang="en-US" smtClean="0"/>
              <a:pPr/>
              <a:t>12/8/2010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1"/>
            <a:ext cx="457200" cy="441325"/>
          </a:xfrm>
        </p:spPr>
        <p:txBody>
          <a:bodyPr/>
          <a:lstStyle>
            <a:lvl1pPr>
              <a:defRPr>
                <a:solidFill>
                  <a:schemeClr val="accent3">
                    <a:shade val="75000"/>
                  </a:schemeClr>
                </a:solidFill>
              </a:defRPr>
            </a:lvl1pPr>
          </a:lstStyle>
          <a:p>
            <a:fld id="{9154351D-DAEE-49B3-A4FF-56FA70C86CF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101AE-0171-41E8-A20B-4418C15E0423}" type="datetimeFigureOut">
              <a:rPr lang="en-US" smtClean="0"/>
              <a:pPr/>
              <a:t>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4351D-DAEE-49B3-A4FF-56FA70C86CF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2"/>
            <a:ext cx="457200" cy="441325"/>
          </a:xfrm>
        </p:spPr>
        <p:txBody>
          <a:bodyPr/>
          <a:lstStyle/>
          <a:p>
            <a:fld id="{9154351D-DAEE-49B3-A4FF-56FA70C86CF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101AE-0171-41E8-A20B-4418C15E0423}" type="datetimeFigureOut">
              <a:rPr lang="en-US" smtClean="0"/>
              <a:pPr/>
              <a:t>12/8/2010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2"/>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E2101AE-0171-41E8-A20B-4418C15E0423}" type="datetimeFigureOut">
              <a:rPr lang="en-US" smtClean="0"/>
              <a:pPr/>
              <a:t>12/8/2010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3"/>
            <a:ext cx="457200" cy="441325"/>
          </a:xfrm>
        </p:spPr>
        <p:txBody>
          <a:bodyPr/>
          <a:lstStyle/>
          <a:p>
            <a:fld id="{9154351D-DAEE-49B3-A4FF-56FA70C86CF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1"/>
            <a:ext cx="6480175"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101AE-0171-41E8-A20B-4418C15E0423}" type="datetimeFigureOut">
              <a:rPr lang="en-US" smtClean="0"/>
              <a:pPr/>
              <a:t>12/8/2010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1"/>
            <a:ext cx="457200" cy="441325"/>
          </a:xfrm>
        </p:spPr>
        <p:txBody>
          <a:bodyPr/>
          <a:lstStyle>
            <a:lvl1pPr>
              <a:defRPr>
                <a:solidFill>
                  <a:schemeClr val="accent3">
                    <a:shade val="75000"/>
                  </a:schemeClr>
                </a:solidFill>
              </a:defRPr>
            </a:lvl1pPr>
          </a:lstStyle>
          <a:p>
            <a:fld id="{9154351D-DAEE-49B3-A4FF-56FA70C86CF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101AE-0171-41E8-A20B-4418C15E0423}" type="datetimeFigureOut">
              <a:rPr lang="en-US" smtClean="0"/>
              <a:pPr/>
              <a:t>12/8/2010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4351D-DAEE-49B3-A4FF-56FA70C86CF1}" type="slidenum">
              <a:rPr lang="en-US" smtClean="0"/>
              <a:pPr/>
              <a:t>‹#›</a:t>
            </a:fld>
            <a:endParaRPr lang="en-US"/>
          </a:p>
        </p:txBody>
      </p:sp>
      <p:sp>
        <p:nvSpPr>
          <p:cNvPr id="8" name="Straight Connector 7"/>
          <p:cNvSpPr>
            <a:spLocks noChangeShapeType="1"/>
          </p:cNvSpPr>
          <p:nvPr/>
        </p:nvSpPr>
        <p:spPr bwMode="auto">
          <a:xfrm flipV="1">
            <a:off x="4563081" y="1575653"/>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3" y="1524001"/>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101AE-0171-41E8-A20B-4418C15E0423}" type="datetimeFigureOut">
              <a:rPr lang="en-US" smtClean="0"/>
              <a:pPr/>
              <a:t>12/8/2010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4"/>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7"/>
            <a:ext cx="457200" cy="441325"/>
          </a:xfrm>
        </p:spPr>
        <p:txBody>
          <a:bodyPr/>
          <a:lstStyle>
            <a:lvl1pPr algn="ctr">
              <a:defRPr/>
            </a:lvl1pPr>
          </a:lstStyle>
          <a:p>
            <a:fld id="{9154351D-DAEE-49B3-A4FF-56FA70C86CF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101AE-0171-41E8-A20B-4418C15E0423}" type="datetimeFigureOut">
              <a:rPr lang="en-US" smtClean="0"/>
              <a:pPr/>
              <a:t>12/8/2010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1"/>
            <a:ext cx="457200" cy="441325"/>
          </a:xfrm>
        </p:spPr>
        <p:txBody>
          <a:bodyPr/>
          <a:lstStyle/>
          <a:p>
            <a:fld id="{9154351D-DAEE-49B3-A4FF-56FA70C86C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E2101AE-0171-41E8-A20B-4418C15E0423}" type="datetimeFigureOut">
              <a:rPr lang="en-US" smtClean="0"/>
              <a:pPr/>
              <a:t>12/8/2010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154351D-DAEE-49B3-A4FF-56FA70C86C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1"/>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9"/>
            <a:ext cx="457200" cy="441325"/>
          </a:xfrm>
        </p:spPr>
        <p:txBody>
          <a:bodyPr/>
          <a:lstStyle>
            <a:lvl1pPr>
              <a:defRPr>
                <a:solidFill>
                  <a:schemeClr val="accent3">
                    <a:shade val="75000"/>
                  </a:schemeClr>
                </a:solidFill>
              </a:defRPr>
            </a:lvl1pPr>
          </a:lstStyle>
          <a:p>
            <a:fld id="{9154351D-DAEE-49B3-A4FF-56FA70C86CF1}" type="slidenum">
              <a:rPr lang="en-US" smtClean="0"/>
              <a:pPr/>
              <a:t>‹#›</a:t>
            </a:fld>
            <a:endParaRPr lang="en-US"/>
          </a:p>
        </p:txBody>
      </p:sp>
      <p:sp>
        <p:nvSpPr>
          <p:cNvPr id="21" name="Rectangle 20"/>
          <p:cNvSpPr>
            <a:spLocks noChangeArrowheads="1"/>
          </p:cNvSpPr>
          <p:nvPr/>
        </p:nvSpPr>
        <p:spPr bwMode="auto">
          <a:xfrm>
            <a:off x="149352" y="638838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E2101AE-0171-41E8-A20B-4418C15E0423}" type="datetimeFigureOut">
              <a:rPr lang="en-US" smtClean="0"/>
              <a:pPr/>
              <a:t>12/8/2010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9"/>
            <a:ext cx="457200" cy="441325"/>
          </a:xfrm>
        </p:spPr>
        <p:txBody>
          <a:bodyPr/>
          <a:lstStyle/>
          <a:p>
            <a:fld id="{9154351D-DAEE-49B3-A4FF-56FA70C86CF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E2101AE-0171-41E8-A20B-4418C15E0423}" type="datetimeFigureOut">
              <a:rPr lang="en-US" smtClean="0"/>
              <a:pPr/>
              <a:t>12/8/2010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101AE-0171-41E8-A20B-4418C15E0423}" type="datetimeFigureOut">
              <a:rPr lang="en-US" smtClean="0"/>
              <a:pPr/>
              <a:t>12/8/2010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5"/>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154351D-DAEE-49B3-A4FF-56FA70C86CF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zest.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nchor="t">
            <a:normAutofit/>
          </a:bodyPr>
          <a:lstStyle/>
          <a:p>
            <a:r>
              <a:rPr lang="en-US" dirty="0" smtClean="0"/>
              <a:t>Zest Team 11</a:t>
            </a:r>
          </a:p>
          <a:p>
            <a:r>
              <a:rPr lang="en-US" dirty="0" smtClean="0"/>
              <a:t>ADV 3008 M/W 							</a:t>
            </a:r>
          </a:p>
          <a:p>
            <a:endParaRPr lang="en-US" dirty="0" smtClean="0"/>
          </a:p>
          <a:p>
            <a:endParaRPr lang="en-US" dirty="0" smtClean="0"/>
          </a:p>
          <a:p>
            <a:endParaRPr lang="en-US" dirty="0" smtClean="0"/>
          </a:p>
          <a:p>
            <a:endParaRPr lang="en-US" dirty="0" smtClean="0"/>
          </a:p>
          <a:p>
            <a:r>
              <a:rPr lang="en-US" u="sng" dirty="0" smtClean="0"/>
              <a:t>Team Clean:</a:t>
            </a:r>
          </a:p>
          <a:p>
            <a:r>
              <a:rPr lang="en-US" dirty="0" smtClean="0"/>
              <a:t>Aaron Greenfield</a:t>
            </a:r>
            <a:br>
              <a:rPr lang="en-US" dirty="0" smtClean="0"/>
            </a:br>
            <a:r>
              <a:rPr lang="en-US" dirty="0" err="1" smtClean="0"/>
              <a:t>Kiffanie</a:t>
            </a:r>
            <a:r>
              <a:rPr lang="en-US" dirty="0" smtClean="0"/>
              <a:t> </a:t>
            </a:r>
            <a:r>
              <a:rPr lang="en-US" dirty="0" err="1" smtClean="0"/>
              <a:t>Shoults</a:t>
            </a:r>
            <a:r>
              <a:rPr lang="en-US" dirty="0" smtClean="0"/>
              <a:t> </a:t>
            </a:r>
            <a:br>
              <a:rPr lang="en-US" dirty="0" smtClean="0"/>
            </a:br>
            <a:r>
              <a:rPr lang="en-US" dirty="0" smtClean="0"/>
              <a:t>Jared </a:t>
            </a:r>
            <a:r>
              <a:rPr lang="en-US" dirty="0" err="1" smtClean="0"/>
              <a:t>Liebmen</a:t>
            </a:r>
            <a:r>
              <a:rPr lang="en-US" dirty="0" smtClean="0"/>
              <a:t/>
            </a:r>
            <a:br>
              <a:rPr lang="en-US" dirty="0" smtClean="0"/>
            </a:br>
            <a:r>
              <a:rPr lang="en-US" dirty="0" smtClean="0"/>
              <a:t>Bryan Scott </a:t>
            </a:r>
            <a:endParaRPr lang="en-US" dirty="0"/>
          </a:p>
        </p:txBody>
      </p:sp>
      <p:pic>
        <p:nvPicPr>
          <p:cNvPr id="1029" name="Picture 5"/>
          <p:cNvPicPr>
            <a:picLocks noChangeAspect="1" noChangeArrowheads="1"/>
          </p:cNvPicPr>
          <p:nvPr/>
        </p:nvPicPr>
        <p:blipFill>
          <a:blip r:embed="rId2" cstate="print"/>
          <a:srcRect b="25926"/>
          <a:stretch>
            <a:fillRect/>
          </a:stretch>
        </p:blipFill>
        <p:spPr bwMode="auto">
          <a:xfrm>
            <a:off x="2971800" y="4800600"/>
            <a:ext cx="1905000" cy="1524000"/>
          </a:xfrm>
          <a:prstGeom prst="rect">
            <a:avLst/>
          </a:prstGeom>
          <a:noFill/>
          <a:ln w="9525">
            <a:noFill/>
            <a:miter lim="800000"/>
            <a:headEnd/>
            <a:tailEnd/>
          </a:ln>
        </p:spPr>
      </p:pic>
      <p:pic>
        <p:nvPicPr>
          <p:cNvPr id="12290" name="Picture 2" descr="http://www.regotrading.com/images/pb_logo_zest.gif"/>
          <p:cNvPicPr>
            <a:picLocks noChangeAspect="1" noChangeArrowheads="1"/>
          </p:cNvPicPr>
          <p:nvPr/>
        </p:nvPicPr>
        <p:blipFill>
          <a:blip r:embed="rId3" cstate="print"/>
          <a:srcRect/>
          <a:stretch>
            <a:fillRect/>
          </a:stretch>
        </p:blipFill>
        <p:spPr bwMode="auto">
          <a:xfrm>
            <a:off x="4953000" y="609600"/>
            <a:ext cx="3886200" cy="2968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Why </a:t>
            </a:r>
            <a:r>
              <a:rPr lang="en-US" dirty="0" err="1" smtClean="0"/>
              <a:t>Facebook</a:t>
            </a:r>
            <a:r>
              <a:rPr lang="en-US" dirty="0" smtClean="0"/>
              <a:t> ? </a:t>
            </a:r>
            <a:endParaRPr lang="en-US" dirty="0"/>
          </a:p>
        </p:txBody>
      </p:sp>
      <p:sp>
        <p:nvSpPr>
          <p:cNvPr id="3" name="Text Placeholder 2"/>
          <p:cNvSpPr>
            <a:spLocks noGrp="1"/>
          </p:cNvSpPr>
          <p:nvPr>
            <p:ph type="body" sz="half" idx="3"/>
          </p:nvPr>
        </p:nvSpPr>
        <p:spPr/>
        <p:txBody>
          <a:bodyPr/>
          <a:lstStyle/>
          <a:p>
            <a:pPr algn="ctr"/>
            <a:r>
              <a:rPr lang="en-US" dirty="0" smtClean="0"/>
              <a:t>What will it look like?</a:t>
            </a:r>
            <a:endParaRPr lang="en-US" dirty="0"/>
          </a:p>
        </p:txBody>
      </p:sp>
      <p:sp>
        <p:nvSpPr>
          <p:cNvPr id="4" name="Content Placeholder 3"/>
          <p:cNvSpPr>
            <a:spLocks noGrp="1"/>
          </p:cNvSpPr>
          <p:nvPr>
            <p:ph sz="quarter" idx="2"/>
          </p:nvPr>
        </p:nvSpPr>
        <p:spPr/>
        <p:txBody>
          <a:bodyPr/>
          <a:lstStyle/>
          <a:p>
            <a:r>
              <a:rPr lang="en-US" sz="2400" dirty="0" smtClean="0"/>
              <a:t>Many </a:t>
            </a:r>
            <a:r>
              <a:rPr lang="en-US" sz="2400" dirty="0" err="1" smtClean="0"/>
              <a:t>Facebook</a:t>
            </a:r>
            <a:r>
              <a:rPr lang="en-US" sz="2400" dirty="0" smtClean="0"/>
              <a:t> users are the age of our target market. </a:t>
            </a:r>
          </a:p>
          <a:p>
            <a:endParaRPr lang="en-US" sz="2400" dirty="0" smtClean="0"/>
          </a:p>
          <a:p>
            <a:r>
              <a:rPr lang="en-US" sz="2400" dirty="0" err="1" smtClean="0"/>
              <a:t>Facebook</a:t>
            </a:r>
            <a:r>
              <a:rPr lang="en-US" sz="2400" dirty="0" smtClean="0"/>
              <a:t> is able to provide an interactive element that other mediums cannot. </a:t>
            </a:r>
          </a:p>
          <a:p>
            <a:endParaRPr lang="en-US" dirty="0"/>
          </a:p>
        </p:txBody>
      </p:sp>
      <p:sp>
        <p:nvSpPr>
          <p:cNvPr id="5" name="Content Placeholder 4"/>
          <p:cNvSpPr>
            <a:spLocks noGrp="1"/>
          </p:cNvSpPr>
          <p:nvPr>
            <p:ph sz="quarter" idx="4"/>
          </p:nvPr>
        </p:nvSpPr>
        <p:spPr/>
        <p:txBody>
          <a:bodyPr>
            <a:normAutofit/>
          </a:bodyPr>
          <a:lstStyle/>
          <a:p>
            <a:r>
              <a:rPr lang="en-US" sz="2400" dirty="0" smtClean="0"/>
              <a:t>A simple, interactive game located in the right advertising column of </a:t>
            </a:r>
            <a:r>
              <a:rPr lang="en-US" sz="2400" dirty="0" err="1" smtClean="0"/>
              <a:t>Facebook</a:t>
            </a:r>
            <a:r>
              <a:rPr lang="en-US" sz="2400" dirty="0" smtClean="0"/>
              <a:t>. </a:t>
            </a:r>
          </a:p>
          <a:p>
            <a:endParaRPr lang="en-US" sz="2400" dirty="0" smtClean="0"/>
          </a:p>
          <a:p>
            <a:r>
              <a:rPr lang="en-US" sz="2400" dirty="0" smtClean="0"/>
              <a:t>Roll your cursor over the fogged mirror before it can fog up again and win a Zest coupon. </a:t>
            </a:r>
          </a:p>
          <a:p>
            <a:endParaRPr lang="en-US" dirty="0"/>
          </a:p>
        </p:txBody>
      </p:sp>
      <p:sp>
        <p:nvSpPr>
          <p:cNvPr id="6" name="Title 5"/>
          <p:cNvSpPr>
            <a:spLocks noGrp="1"/>
          </p:cNvSpPr>
          <p:nvPr>
            <p:ph type="title"/>
          </p:nvPr>
        </p:nvSpPr>
        <p:spPr/>
        <p:txBody>
          <a:bodyPr/>
          <a:lstStyle/>
          <a:p>
            <a:r>
              <a:rPr lang="en-US" dirty="0" err="1" smtClean="0"/>
              <a:t>Facebook</a:t>
            </a:r>
            <a:r>
              <a:rPr lang="en-US" dirty="0" smtClean="0"/>
              <a: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Billboards</a:t>
            </a:r>
            <a:endParaRPr lang="en-US" dirty="0"/>
          </a:p>
        </p:txBody>
      </p:sp>
      <p:pic>
        <p:nvPicPr>
          <p:cNvPr id="8" name="Content Placeholder 7" descr="Jared_1.jpg"/>
          <p:cNvPicPr>
            <a:picLocks noChangeAspect="1"/>
          </p:cNvPicPr>
          <p:nvPr/>
        </p:nvPicPr>
        <p:blipFill>
          <a:blip r:embed="rId2" cstate="print"/>
          <a:stretch>
            <a:fillRect/>
          </a:stretch>
        </p:blipFill>
        <p:spPr>
          <a:xfrm>
            <a:off x="228600" y="1447800"/>
            <a:ext cx="3657600" cy="4733365"/>
          </a:xfrm>
          <a:prstGeom prst="rect">
            <a:avLst/>
          </a:prstGeom>
        </p:spPr>
      </p:pic>
      <p:pic>
        <p:nvPicPr>
          <p:cNvPr id="5" name="Content Placeholder 6" descr="Jared2.jpg"/>
          <p:cNvPicPr>
            <a:picLocks noChangeAspect="1"/>
          </p:cNvPicPr>
          <p:nvPr/>
        </p:nvPicPr>
        <p:blipFill>
          <a:blip r:embed="rId3" cstate="print"/>
          <a:stretch>
            <a:fillRect/>
          </a:stretch>
        </p:blipFill>
        <p:spPr>
          <a:xfrm>
            <a:off x="4038600" y="2971800"/>
            <a:ext cx="4879975" cy="221817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Ideas</a:t>
            </a:r>
            <a:endParaRPr lang="en-US" dirty="0"/>
          </a:p>
        </p:txBody>
      </p:sp>
      <p:pic>
        <p:nvPicPr>
          <p:cNvPr id="3" name="Picture 2" descr="Zest billboard.jpg"/>
          <p:cNvPicPr>
            <a:picLocks noChangeAspect="1"/>
          </p:cNvPicPr>
          <p:nvPr/>
        </p:nvPicPr>
        <p:blipFill>
          <a:blip r:embed="rId2" cstate="print"/>
          <a:stretch>
            <a:fillRect/>
          </a:stretch>
        </p:blipFill>
        <p:spPr>
          <a:xfrm>
            <a:off x="1371600" y="1524000"/>
            <a:ext cx="6477000" cy="44069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err="1" smtClean="0"/>
              <a:t>Facebook</a:t>
            </a:r>
            <a:endParaRPr lang="en-US" dirty="0"/>
          </a:p>
        </p:txBody>
      </p:sp>
      <p:sp>
        <p:nvSpPr>
          <p:cNvPr id="3" name="Text Placeholder 2"/>
          <p:cNvSpPr>
            <a:spLocks noGrp="1"/>
          </p:cNvSpPr>
          <p:nvPr>
            <p:ph type="body" sz="half" idx="3"/>
          </p:nvPr>
        </p:nvSpPr>
        <p:spPr>
          <a:xfrm>
            <a:off x="4800600" y="1524000"/>
            <a:ext cx="4041775" cy="731520"/>
          </a:xfrm>
        </p:spPr>
        <p:txBody>
          <a:bodyPr/>
          <a:lstStyle/>
          <a:p>
            <a:r>
              <a:rPr lang="en-US" dirty="0" smtClean="0"/>
              <a:t>Billboards and Commercials </a:t>
            </a:r>
            <a:endParaRPr lang="en-US" dirty="0"/>
          </a:p>
        </p:txBody>
      </p:sp>
      <p:sp>
        <p:nvSpPr>
          <p:cNvPr id="4" name="Content Placeholder 3"/>
          <p:cNvSpPr>
            <a:spLocks noGrp="1"/>
          </p:cNvSpPr>
          <p:nvPr>
            <p:ph sz="quarter" idx="2"/>
          </p:nvPr>
        </p:nvSpPr>
        <p:spPr/>
        <p:txBody>
          <a:bodyPr>
            <a:normAutofit fontScale="85000" lnSpcReduction="10000"/>
          </a:bodyPr>
          <a:lstStyle/>
          <a:p>
            <a:pPr>
              <a:lnSpc>
                <a:spcPct val="160000"/>
              </a:lnSpc>
            </a:pPr>
            <a:r>
              <a:rPr lang="en-US" sz="2200" dirty="0" smtClean="0"/>
              <a:t>Test the Zest, </a:t>
            </a:r>
            <a:r>
              <a:rPr lang="en-US" sz="2200" dirty="0" err="1" smtClean="0"/>
              <a:t>Facebook</a:t>
            </a:r>
            <a:r>
              <a:rPr lang="en-US" sz="2200" dirty="0" smtClean="0"/>
              <a:t> challenge </a:t>
            </a:r>
          </a:p>
          <a:p>
            <a:pPr>
              <a:lnSpc>
                <a:spcPct val="160000"/>
              </a:lnSpc>
            </a:pPr>
            <a:r>
              <a:rPr lang="en-US" sz="2200" dirty="0" smtClean="0"/>
              <a:t> Build Brand Loyalty </a:t>
            </a:r>
          </a:p>
          <a:p>
            <a:pPr>
              <a:lnSpc>
                <a:spcPct val="160000"/>
              </a:lnSpc>
            </a:pPr>
            <a:r>
              <a:rPr lang="en-US" sz="2200" dirty="0" smtClean="0"/>
              <a:t>Collaborating with organizations to build a strong brand image.</a:t>
            </a:r>
          </a:p>
          <a:p>
            <a:pPr>
              <a:lnSpc>
                <a:spcPct val="160000"/>
              </a:lnSpc>
            </a:pPr>
            <a:r>
              <a:rPr lang="en-US" sz="2200" dirty="0" smtClean="0"/>
              <a:t>Build brand awareness among the local communities.</a:t>
            </a:r>
          </a:p>
          <a:p>
            <a:pPr>
              <a:lnSpc>
                <a:spcPct val="160000"/>
              </a:lnSpc>
            </a:pPr>
            <a:r>
              <a:rPr lang="en-US" sz="2200" dirty="0" smtClean="0"/>
              <a:t>Provide new users piece of mind</a:t>
            </a:r>
          </a:p>
          <a:p>
            <a:endParaRPr lang="en-US" dirty="0"/>
          </a:p>
        </p:txBody>
      </p:sp>
      <p:sp>
        <p:nvSpPr>
          <p:cNvPr id="5" name="Content Placeholder 4"/>
          <p:cNvSpPr>
            <a:spLocks noGrp="1"/>
          </p:cNvSpPr>
          <p:nvPr>
            <p:ph sz="quarter" idx="4"/>
          </p:nvPr>
        </p:nvSpPr>
        <p:spPr/>
        <p:txBody>
          <a:bodyPr/>
          <a:lstStyle/>
          <a:p>
            <a:pPr>
              <a:lnSpc>
                <a:spcPct val="150000"/>
              </a:lnSpc>
            </a:pPr>
            <a:r>
              <a:rPr lang="en-US" sz="2000" dirty="0" smtClean="0"/>
              <a:t>Billboards and slogans </a:t>
            </a:r>
          </a:p>
          <a:p>
            <a:pPr>
              <a:lnSpc>
                <a:spcPct val="150000"/>
              </a:lnSpc>
            </a:pPr>
            <a:r>
              <a:rPr lang="en-US" sz="2000" dirty="0" smtClean="0"/>
              <a:t>Appeal to consumers sense of feeling</a:t>
            </a:r>
          </a:p>
          <a:p>
            <a:pPr>
              <a:lnSpc>
                <a:spcPct val="150000"/>
              </a:lnSpc>
            </a:pPr>
            <a:r>
              <a:rPr lang="en-US" sz="2000" dirty="0" smtClean="0"/>
              <a:t>Create sex appeal </a:t>
            </a:r>
          </a:p>
          <a:p>
            <a:pPr>
              <a:lnSpc>
                <a:spcPct val="150000"/>
              </a:lnSpc>
            </a:pPr>
            <a:r>
              <a:rPr lang="en-US" sz="2000" dirty="0" smtClean="0"/>
              <a:t>Working with local businesses</a:t>
            </a:r>
          </a:p>
          <a:p>
            <a:pPr>
              <a:lnSpc>
                <a:spcPct val="150000"/>
              </a:lnSpc>
            </a:pPr>
            <a:r>
              <a:rPr lang="en-US" sz="2000" dirty="0" smtClean="0"/>
              <a:t>Build Consumer awareness</a:t>
            </a:r>
          </a:p>
          <a:p>
            <a:endParaRPr lang="en-US" dirty="0"/>
          </a:p>
        </p:txBody>
      </p:sp>
      <p:sp>
        <p:nvSpPr>
          <p:cNvPr id="6" name="Title 5"/>
          <p:cNvSpPr>
            <a:spLocks noGrp="1"/>
          </p:cNvSpPr>
          <p:nvPr>
            <p:ph type="title"/>
          </p:nvPr>
        </p:nvSpPr>
        <p:spPr/>
        <p:txBody>
          <a:bodyPr/>
          <a:lstStyle/>
          <a:p>
            <a:r>
              <a:rPr lang="en-US" dirty="0" smtClean="0"/>
              <a:t>Promotions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Business Situation and Problem </a:t>
            </a:r>
            <a:endParaRPr lang="en-US" dirty="0"/>
          </a:p>
        </p:txBody>
      </p:sp>
      <p:sp>
        <p:nvSpPr>
          <p:cNvPr id="11" name="Content Placeholder 10"/>
          <p:cNvSpPr>
            <a:spLocks noGrp="1"/>
          </p:cNvSpPr>
          <p:nvPr>
            <p:ph sz="quarter" idx="4294967295"/>
          </p:nvPr>
        </p:nvSpPr>
        <p:spPr>
          <a:xfrm>
            <a:off x="304800" y="2514600"/>
            <a:ext cx="8537575" cy="3817937"/>
          </a:xfrm>
        </p:spPr>
        <p:txBody>
          <a:bodyPr/>
          <a:lstStyle/>
          <a:p>
            <a:r>
              <a:rPr lang="en-US" dirty="0" smtClean="0"/>
              <a:t>Zest’s presence in today's market as a competitive brand is becoming weak; introduce Zest into a new generation of users to revive the brand.</a:t>
            </a:r>
          </a:p>
        </p:txBody>
      </p:sp>
      <p:sp>
        <p:nvSpPr>
          <p:cNvPr id="14" name="Flowchart: Process 13"/>
          <p:cNvSpPr/>
          <p:nvPr/>
        </p:nvSpPr>
        <p:spPr>
          <a:xfrm>
            <a:off x="152400" y="1524000"/>
            <a:ext cx="88392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04800" y="1752600"/>
            <a:ext cx="6477000" cy="430887"/>
          </a:xfrm>
          <a:prstGeom prst="rect">
            <a:avLst/>
          </a:prstGeom>
          <a:noFill/>
        </p:spPr>
        <p:txBody>
          <a:bodyPr wrap="square" rtlCol="0">
            <a:spAutoFit/>
          </a:bodyPr>
          <a:lstStyle/>
          <a:p>
            <a:r>
              <a:rPr lang="en-US" sz="2200" b="1" dirty="0" smtClean="0">
                <a:solidFill>
                  <a:schemeClr val="bg1"/>
                </a:solidFill>
              </a:rPr>
              <a:t>Zest, a </a:t>
            </a:r>
            <a:r>
              <a:rPr lang="en-US" sz="2200" b="1" dirty="0">
                <a:solidFill>
                  <a:schemeClr val="bg1"/>
                </a:solidFill>
              </a:rPr>
              <a:t>C</a:t>
            </a:r>
            <a:r>
              <a:rPr lang="en-US" sz="2200" b="1" dirty="0" smtClean="0">
                <a:solidFill>
                  <a:schemeClr val="bg1"/>
                </a:solidFill>
              </a:rPr>
              <a:t>leaner Clean, a </a:t>
            </a:r>
            <a:r>
              <a:rPr lang="en-US" sz="2200" b="1" dirty="0">
                <a:solidFill>
                  <a:schemeClr val="bg1"/>
                </a:solidFill>
              </a:rPr>
              <a:t>F</a:t>
            </a:r>
            <a:r>
              <a:rPr lang="en-US" sz="2200" b="1" dirty="0" smtClean="0">
                <a:solidFill>
                  <a:schemeClr val="bg1"/>
                </a:solidFill>
              </a:rPr>
              <a:t>resher Start</a:t>
            </a:r>
            <a:endParaRPr lang="en-US" sz="22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 Analysis </a:t>
            </a:r>
            <a:endParaRPr lang="en-US" dirty="0"/>
          </a:p>
        </p:txBody>
      </p:sp>
      <p:graphicFrame>
        <p:nvGraphicFramePr>
          <p:cNvPr id="4" name="Table 3"/>
          <p:cNvGraphicFramePr>
            <a:graphicFrameLocks noGrp="1"/>
          </p:cNvGraphicFramePr>
          <p:nvPr/>
        </p:nvGraphicFramePr>
        <p:xfrm>
          <a:off x="1143000" y="1676400"/>
          <a:ext cx="6858000" cy="4038600"/>
        </p:xfrm>
        <a:graphic>
          <a:graphicData uri="http://schemas.openxmlformats.org/drawingml/2006/table">
            <a:tbl>
              <a:tblPr/>
              <a:tblGrid>
                <a:gridCol w="3429000"/>
                <a:gridCol w="3429000"/>
              </a:tblGrid>
              <a:tr h="2022178">
                <a:tc>
                  <a:txBody>
                    <a:bodyPr/>
                    <a:lstStyle/>
                    <a:p>
                      <a:pPr marL="0" marR="0">
                        <a:lnSpc>
                          <a:spcPct val="115000"/>
                        </a:lnSpc>
                        <a:spcBef>
                          <a:spcPts val="0"/>
                        </a:spcBef>
                        <a:spcAft>
                          <a:spcPts val="0"/>
                        </a:spcAft>
                      </a:pPr>
                      <a:r>
                        <a:rPr lang="en-US" sz="1200" b="1" dirty="0">
                          <a:solidFill>
                            <a:srgbClr val="000000"/>
                          </a:solidFill>
                          <a:latin typeface="Times New Roman"/>
                          <a:ea typeface="Calibri"/>
                          <a:cs typeface="Times New Roman"/>
                        </a:rPr>
                        <a:t>Strengths:</a:t>
                      </a:r>
                      <a:endParaRPr lang="en-US" sz="1100" dirty="0">
                        <a:latin typeface="Calibri"/>
                        <a:ea typeface="Calibri"/>
                        <a:cs typeface="Times New Roman"/>
                      </a:endParaRPr>
                    </a:p>
                    <a:p>
                      <a:pPr marL="342900" marR="0" lvl="0" indent="-342900">
                        <a:spcBef>
                          <a:spcPts val="0"/>
                        </a:spcBef>
                        <a:spcAft>
                          <a:spcPts val="0"/>
                        </a:spcAft>
                        <a:buFont typeface="Wingdings"/>
                        <a:buChar char=""/>
                      </a:pPr>
                      <a:r>
                        <a:rPr lang="en-US" sz="1200" dirty="0">
                          <a:solidFill>
                            <a:srgbClr val="2C2F34"/>
                          </a:solidFill>
                          <a:latin typeface="Times New Roman"/>
                          <a:ea typeface="Calibri"/>
                          <a:cs typeface="Times New Roman"/>
                        </a:rPr>
                        <a:t> Was a very well known brand</a:t>
                      </a:r>
                      <a:endParaRPr lang="en-US" sz="1100" dirty="0">
                        <a:latin typeface="Calibri"/>
                        <a:ea typeface="Calibri"/>
                        <a:cs typeface="Times New Roman"/>
                      </a:endParaRPr>
                    </a:p>
                    <a:p>
                      <a:pPr marL="342900" marR="0" lvl="0" indent="-342900">
                        <a:spcBef>
                          <a:spcPts val="0"/>
                        </a:spcBef>
                        <a:spcAft>
                          <a:spcPts val="0"/>
                        </a:spcAft>
                        <a:buFont typeface="Wingdings"/>
                        <a:buChar char=""/>
                      </a:pPr>
                      <a:r>
                        <a:rPr lang="en-US" sz="1200" dirty="0">
                          <a:solidFill>
                            <a:srgbClr val="2C2F34"/>
                          </a:solidFill>
                          <a:latin typeface="Times New Roman"/>
                          <a:ea typeface="Calibri"/>
                          <a:cs typeface="Times New Roman"/>
                        </a:rPr>
                        <a:t>Logo and brand recognized internationally</a:t>
                      </a:r>
                      <a:endParaRPr lang="en-US" sz="1100" dirty="0">
                        <a:latin typeface="Calibri"/>
                        <a:ea typeface="Calibri"/>
                        <a:cs typeface="Times New Roman"/>
                      </a:endParaRPr>
                    </a:p>
                    <a:p>
                      <a:pPr marL="342900" marR="0" lvl="0" indent="-342900">
                        <a:spcBef>
                          <a:spcPts val="0"/>
                        </a:spcBef>
                        <a:spcAft>
                          <a:spcPts val="0"/>
                        </a:spcAft>
                        <a:buFont typeface="Wingdings"/>
                        <a:buChar char=""/>
                      </a:pPr>
                      <a:r>
                        <a:rPr lang="en-US" sz="1200" dirty="0">
                          <a:solidFill>
                            <a:srgbClr val="2C2F34"/>
                          </a:solidFill>
                          <a:latin typeface="Times New Roman"/>
                          <a:ea typeface="Calibri"/>
                          <a:cs typeface="Times New Roman"/>
                        </a:rPr>
                        <a:t>Multi-million dollar budget available to continually promote the brand?</a:t>
                      </a:r>
                      <a:endParaRPr lang="en-US" sz="1100" dirty="0">
                        <a:latin typeface="Calibri"/>
                        <a:ea typeface="Calibri"/>
                        <a:cs typeface="Times New Roman"/>
                      </a:endParaRPr>
                    </a:p>
                  </a:txBody>
                  <a:tcPr marL="68523" marR="68523"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Times New Roman"/>
                          <a:ea typeface="Calibri"/>
                          <a:cs typeface="Times New Roman"/>
                        </a:rPr>
                        <a:t>Weakness</a:t>
                      </a:r>
                      <a:r>
                        <a:rPr lang="en-US" sz="1200">
                          <a:latin typeface="Times New Roman"/>
                          <a:ea typeface="Calibri"/>
                          <a:cs typeface="Times New Roman"/>
                        </a:rPr>
                        <a:t>:</a:t>
                      </a:r>
                      <a:endParaRPr lang="en-US" sz="1100">
                        <a:latin typeface="Calibri"/>
                        <a:ea typeface="Calibri"/>
                        <a:cs typeface="Times New Roman"/>
                      </a:endParaRPr>
                    </a:p>
                    <a:p>
                      <a:pPr marL="0" marR="0">
                        <a:lnSpc>
                          <a:spcPct val="115000"/>
                        </a:lnSpc>
                        <a:spcBef>
                          <a:spcPts val="0"/>
                        </a:spcBef>
                        <a:spcAft>
                          <a:spcPts val="0"/>
                        </a:spcAft>
                      </a:pPr>
                      <a:r>
                        <a:rPr lang="en-US" sz="1200">
                          <a:latin typeface="Times New Roman"/>
                          <a:ea typeface="Calibri"/>
                          <a:cs typeface="Times New Roman"/>
                        </a:rPr>
                        <a:t> </a:t>
                      </a:r>
                      <a:endParaRPr lang="en-US" sz="1100">
                        <a:latin typeface="Calibri"/>
                        <a:ea typeface="Calibri"/>
                        <a:cs typeface="Times New Roman"/>
                      </a:endParaRPr>
                    </a:p>
                    <a:p>
                      <a:pPr marL="342900" marR="0" lvl="0" indent="-342900">
                        <a:spcBef>
                          <a:spcPts val="0"/>
                        </a:spcBef>
                        <a:spcAft>
                          <a:spcPts val="0"/>
                        </a:spcAft>
                        <a:buFont typeface="Symbol"/>
                        <a:buChar char=""/>
                      </a:pPr>
                      <a:r>
                        <a:rPr lang="en-US" sz="1200">
                          <a:latin typeface="Times New Roman"/>
                          <a:ea typeface="Calibri"/>
                          <a:cs typeface="Times New Roman"/>
                        </a:rPr>
                        <a:t>Zest has been out of the “spotlight” for a while.</a:t>
                      </a:r>
                      <a:endParaRPr lang="en-US" sz="1100">
                        <a:latin typeface="Calibri"/>
                        <a:ea typeface="Calibri"/>
                        <a:cs typeface="Times New Roman"/>
                      </a:endParaRPr>
                    </a:p>
                    <a:p>
                      <a:pPr marL="342900" marR="0" lvl="0" indent="-342900">
                        <a:spcBef>
                          <a:spcPts val="0"/>
                        </a:spcBef>
                        <a:spcAft>
                          <a:spcPts val="0"/>
                        </a:spcAft>
                        <a:buFont typeface="Symbol"/>
                        <a:buChar char=""/>
                      </a:pPr>
                      <a:r>
                        <a:rPr lang="en-US" sz="1200">
                          <a:latin typeface="Times New Roman"/>
                          <a:ea typeface="Calibri"/>
                          <a:cs typeface="Times New Roman"/>
                        </a:rPr>
                        <a:t>There are many well know body heigenic products.</a:t>
                      </a:r>
                      <a:endParaRPr lang="en-US" sz="1100">
                        <a:latin typeface="Calibri"/>
                        <a:ea typeface="Calibri"/>
                        <a:cs typeface="Times New Roman"/>
                      </a:endParaRPr>
                    </a:p>
                    <a:p>
                      <a:pPr marL="342900" marR="0" lvl="0" indent="-342900">
                        <a:spcBef>
                          <a:spcPts val="0"/>
                        </a:spcBef>
                        <a:spcAft>
                          <a:spcPts val="0"/>
                        </a:spcAft>
                        <a:buFont typeface="Symbol"/>
                        <a:buChar char=""/>
                      </a:pPr>
                      <a:r>
                        <a:rPr lang="en-US" sz="1200">
                          <a:latin typeface="Times New Roman"/>
                          <a:ea typeface="Calibri"/>
                          <a:cs typeface="Times New Roman"/>
                        </a:rPr>
                        <a:t>The average person does not necessarily know that Zest carries what was a well-known brand at one point</a:t>
                      </a:r>
                      <a:endParaRPr lang="en-US" sz="1100">
                        <a:latin typeface="Calibri"/>
                        <a:ea typeface="Calibri"/>
                        <a:cs typeface="Times New Roman"/>
                      </a:endParaRPr>
                    </a:p>
                  </a:txBody>
                  <a:tcPr marL="68523" marR="68523"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016422">
                <a:tc>
                  <a:txBody>
                    <a:bodyPr/>
                    <a:lstStyle/>
                    <a:p>
                      <a:pPr marL="0" marR="0">
                        <a:lnSpc>
                          <a:spcPct val="115000"/>
                        </a:lnSpc>
                        <a:spcBef>
                          <a:spcPts val="0"/>
                        </a:spcBef>
                        <a:spcAft>
                          <a:spcPts val="0"/>
                        </a:spcAft>
                      </a:pPr>
                      <a:r>
                        <a:rPr lang="en-US" sz="1200" b="1">
                          <a:solidFill>
                            <a:srgbClr val="000000"/>
                          </a:solidFill>
                          <a:latin typeface="Times New Roman"/>
                          <a:ea typeface="Calibri"/>
                          <a:cs typeface="Times New Roman"/>
                        </a:rPr>
                        <a:t>Opportunities:</a:t>
                      </a:r>
                      <a:endParaRPr lang="en-US" sz="1100">
                        <a:latin typeface="Calibri"/>
                        <a:ea typeface="Calibri"/>
                        <a:cs typeface="Times New Roman"/>
                      </a:endParaRPr>
                    </a:p>
                    <a:p>
                      <a:pPr marL="342900" marR="0" lvl="0" indent="-342900">
                        <a:spcBef>
                          <a:spcPts val="0"/>
                        </a:spcBef>
                        <a:spcAft>
                          <a:spcPts val="0"/>
                        </a:spcAft>
                        <a:buFont typeface="Wingdings"/>
                        <a:buChar char=""/>
                      </a:pPr>
                      <a:r>
                        <a:rPr lang="en-US" sz="1200">
                          <a:latin typeface="Times New Roman"/>
                          <a:ea typeface="Calibri"/>
                          <a:cs typeface="Times New Roman"/>
                        </a:rPr>
                        <a:t>Overcoming the “slump” they are in</a:t>
                      </a:r>
                      <a:endParaRPr lang="en-US" sz="1100">
                        <a:latin typeface="Calibri"/>
                        <a:ea typeface="Calibri"/>
                        <a:cs typeface="Times New Roman"/>
                      </a:endParaRPr>
                    </a:p>
                    <a:p>
                      <a:pPr marL="342900" marR="0" lvl="0" indent="-342900">
                        <a:spcBef>
                          <a:spcPts val="0"/>
                        </a:spcBef>
                        <a:spcAft>
                          <a:spcPts val="0"/>
                        </a:spcAft>
                        <a:buFont typeface="Wingdings"/>
                        <a:buChar char=""/>
                      </a:pPr>
                      <a:r>
                        <a:rPr lang="en-US" sz="1200">
                          <a:latin typeface="Times New Roman"/>
                          <a:ea typeface="Calibri"/>
                          <a:cs typeface="Times New Roman"/>
                        </a:rPr>
                        <a:t>Regain respect and credibility </a:t>
                      </a:r>
                      <a:endParaRPr lang="en-US" sz="1100">
                        <a:latin typeface="Calibri"/>
                        <a:ea typeface="Calibri"/>
                        <a:cs typeface="Times New Roman"/>
                      </a:endParaRPr>
                    </a:p>
                    <a:p>
                      <a:pPr marL="342900" marR="0" lvl="0" indent="-342900">
                        <a:spcBef>
                          <a:spcPts val="0"/>
                        </a:spcBef>
                        <a:spcAft>
                          <a:spcPts val="0"/>
                        </a:spcAft>
                        <a:buFont typeface="Wingdings"/>
                        <a:buChar char=""/>
                      </a:pPr>
                      <a:r>
                        <a:rPr lang="en-US" sz="1200">
                          <a:latin typeface="Times New Roman"/>
                          <a:ea typeface="Calibri"/>
                          <a:cs typeface="Times New Roman"/>
                        </a:rPr>
                        <a:t>To position themselves as one of the top soaps if not the top soap. </a:t>
                      </a:r>
                      <a:endParaRPr lang="en-US" sz="1100">
                        <a:latin typeface="Calibri"/>
                        <a:ea typeface="Calibri"/>
                        <a:cs typeface="Times New Roman"/>
                      </a:endParaRPr>
                    </a:p>
                  </a:txBody>
                  <a:tcPr marL="68523" marR="68523"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000000"/>
                          </a:solidFill>
                          <a:latin typeface="Times New Roman"/>
                          <a:ea typeface="Calibri"/>
                          <a:cs typeface="Times New Roman"/>
                        </a:rPr>
                        <a:t>Threats:</a:t>
                      </a:r>
                      <a:endParaRPr lang="en-US" sz="1100" dirty="0">
                        <a:latin typeface="Calibri"/>
                        <a:ea typeface="Calibri"/>
                        <a:cs typeface="Times New Roman"/>
                      </a:endParaRPr>
                    </a:p>
                    <a:p>
                      <a:pPr marL="342900" marR="0" lvl="0" indent="-342900">
                        <a:spcBef>
                          <a:spcPts val="0"/>
                        </a:spcBef>
                        <a:spcAft>
                          <a:spcPts val="0"/>
                        </a:spcAft>
                        <a:buFont typeface="Symbol"/>
                        <a:buChar char=""/>
                      </a:pPr>
                      <a:r>
                        <a:rPr lang="en-US" sz="1200" dirty="0">
                          <a:latin typeface="Times New Roman"/>
                          <a:ea typeface="Calibri"/>
                          <a:cs typeface="Times New Roman"/>
                        </a:rPr>
                        <a:t>Well established companies that pose a challenge to surpass</a:t>
                      </a:r>
                      <a:endParaRPr lang="en-US" sz="1100" dirty="0">
                        <a:latin typeface="Calibri"/>
                        <a:ea typeface="Calibri"/>
                        <a:cs typeface="Times New Roman"/>
                      </a:endParaRPr>
                    </a:p>
                    <a:p>
                      <a:pPr marL="342900" marR="0" lvl="0" indent="-342900">
                        <a:spcBef>
                          <a:spcPts val="0"/>
                        </a:spcBef>
                        <a:spcAft>
                          <a:spcPts val="0"/>
                        </a:spcAft>
                        <a:buFont typeface="Symbol"/>
                        <a:buChar char=""/>
                      </a:pPr>
                      <a:r>
                        <a:rPr lang="en-US" sz="1200" dirty="0">
                          <a:latin typeface="Times New Roman"/>
                          <a:ea typeface="Calibri"/>
                          <a:cs typeface="Times New Roman"/>
                        </a:rPr>
                        <a:t>Sluggish economy</a:t>
                      </a:r>
                      <a:endParaRPr lang="en-US" sz="1100" dirty="0">
                        <a:latin typeface="Calibri"/>
                        <a:ea typeface="Calibri"/>
                        <a:cs typeface="Times New Roman"/>
                      </a:endParaRPr>
                    </a:p>
                    <a:p>
                      <a:pPr marL="342900" marR="0" lvl="0" indent="-342900">
                        <a:spcBef>
                          <a:spcPts val="0"/>
                        </a:spcBef>
                        <a:spcAft>
                          <a:spcPts val="0"/>
                        </a:spcAft>
                        <a:buFont typeface="Symbol"/>
                        <a:buChar char=""/>
                      </a:pPr>
                      <a:r>
                        <a:rPr lang="en-US" sz="1200" dirty="0">
                          <a:latin typeface="Times New Roman"/>
                          <a:ea typeface="Calibri"/>
                          <a:cs typeface="Times New Roman"/>
                        </a:rPr>
                        <a:t>Many older people use Zest, not the younger generation</a:t>
                      </a:r>
                      <a:endParaRPr lang="en-US" sz="1100" dirty="0">
                        <a:latin typeface="Calibri"/>
                        <a:ea typeface="Calibri"/>
                        <a:cs typeface="Times New Roman"/>
                      </a:endParaRPr>
                    </a:p>
                  </a:txBody>
                  <a:tcPr marL="68523" marR="68523"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Map </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304800" y="1524000"/>
            <a:ext cx="85344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smtClean="0"/>
              <a:t>George Clooney </a:t>
            </a:r>
            <a:endParaRPr lang="en-US" dirty="0"/>
          </a:p>
        </p:txBody>
      </p:sp>
      <p:sp>
        <p:nvSpPr>
          <p:cNvPr id="10" name="Text Placeholder 9"/>
          <p:cNvSpPr>
            <a:spLocks noGrp="1"/>
          </p:cNvSpPr>
          <p:nvPr>
            <p:ph type="body" sz="half" idx="3"/>
          </p:nvPr>
        </p:nvSpPr>
        <p:spPr/>
        <p:txBody>
          <a:bodyPr/>
          <a:lstStyle/>
          <a:p>
            <a:endParaRPr lang="en-US" dirty="0"/>
          </a:p>
        </p:txBody>
      </p:sp>
      <p:sp>
        <p:nvSpPr>
          <p:cNvPr id="9" name="Content Placeholder 8"/>
          <p:cNvSpPr>
            <a:spLocks noGrp="1"/>
          </p:cNvSpPr>
          <p:nvPr>
            <p:ph sz="quarter" idx="2"/>
          </p:nvPr>
        </p:nvSpPr>
        <p:spPr/>
        <p:txBody>
          <a:bodyPr/>
          <a:lstStyle/>
          <a:p>
            <a:r>
              <a:rPr lang="en-US" dirty="0" smtClean="0"/>
              <a:t>Why George Clooney? </a:t>
            </a:r>
          </a:p>
          <a:p>
            <a:endParaRPr lang="en-US" dirty="0"/>
          </a:p>
        </p:txBody>
      </p:sp>
      <p:sp>
        <p:nvSpPr>
          <p:cNvPr id="11" name="Content Placeholder 10"/>
          <p:cNvSpPr>
            <a:spLocks noGrp="1"/>
          </p:cNvSpPr>
          <p:nvPr>
            <p:ph sz="quarter" idx="4"/>
          </p:nvPr>
        </p:nvSpPr>
        <p:spPr/>
        <p:txBody>
          <a:bodyPr/>
          <a:lstStyle/>
          <a:p>
            <a:r>
              <a:rPr lang="en-US" sz="2800" dirty="0" smtClean="0"/>
              <a:t>A well recognized and respected product. </a:t>
            </a:r>
          </a:p>
          <a:p>
            <a:endParaRPr lang="en-US" sz="2800" dirty="0" smtClean="0"/>
          </a:p>
          <a:p>
            <a:r>
              <a:rPr lang="en-US" sz="2800" dirty="0" smtClean="0"/>
              <a:t>An iconic figure and household name. </a:t>
            </a:r>
          </a:p>
          <a:p>
            <a:endParaRPr lang="en-US" sz="2800" dirty="0" smtClean="0"/>
          </a:p>
          <a:p>
            <a:r>
              <a:rPr lang="en-US" sz="2800" dirty="0" smtClean="0"/>
              <a:t>Ageless and peculiar</a:t>
            </a:r>
            <a:endParaRPr lang="en-US" dirty="0"/>
          </a:p>
        </p:txBody>
      </p:sp>
      <p:sp>
        <p:nvSpPr>
          <p:cNvPr id="5" name="Title 4"/>
          <p:cNvSpPr>
            <a:spLocks noGrp="1"/>
          </p:cNvSpPr>
          <p:nvPr>
            <p:ph type="title"/>
          </p:nvPr>
        </p:nvSpPr>
        <p:spPr/>
        <p:txBody>
          <a:bodyPr/>
          <a:lstStyle/>
          <a:p>
            <a:r>
              <a:rPr lang="en-US" dirty="0" smtClean="0"/>
              <a:t>Brand Personality </a:t>
            </a:r>
            <a:endParaRPr lang="en-US" dirty="0"/>
          </a:p>
        </p:txBody>
      </p:sp>
      <p:pic>
        <p:nvPicPr>
          <p:cNvPr id="12" name="Picture 11" descr="george_clooney"/>
          <p:cNvPicPr/>
          <p:nvPr/>
        </p:nvPicPr>
        <p:blipFill>
          <a:blip r:embed="rId2" cstate="print"/>
          <a:srcRect/>
          <a:stretch>
            <a:fillRect/>
          </a:stretch>
        </p:blipFill>
        <p:spPr bwMode="auto">
          <a:xfrm>
            <a:off x="1371600" y="3505200"/>
            <a:ext cx="1771651" cy="17716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Positioning Statement </a:t>
            </a:r>
            <a:endParaRPr lang="en-US" dirty="0"/>
          </a:p>
        </p:txBody>
      </p:sp>
      <p:sp>
        <p:nvSpPr>
          <p:cNvPr id="4" name="Content Placeholder 3"/>
          <p:cNvSpPr>
            <a:spLocks noGrp="1"/>
          </p:cNvSpPr>
          <p:nvPr>
            <p:ph sz="quarter" idx="1"/>
          </p:nvPr>
        </p:nvSpPr>
        <p:spPr>
          <a:xfrm>
            <a:off x="304800" y="2590800"/>
            <a:ext cx="8503920" cy="2590800"/>
          </a:xfrm>
        </p:spPr>
        <p:txBody>
          <a:bodyPr>
            <a:normAutofit/>
          </a:bodyPr>
          <a:lstStyle/>
          <a:p>
            <a:r>
              <a:rPr lang="en-US" dirty="0" smtClean="0"/>
              <a:t>To the young American man with an appetite for independence and success, Zest is the brand as superior as you strive to be.</a:t>
            </a:r>
            <a:endParaRPr lang="en-US" dirty="0"/>
          </a:p>
        </p:txBody>
      </p:sp>
      <p:sp>
        <p:nvSpPr>
          <p:cNvPr id="10" name="Flowchart: Process 9"/>
          <p:cNvSpPr/>
          <p:nvPr/>
        </p:nvSpPr>
        <p:spPr>
          <a:xfrm>
            <a:off x="152400" y="1524000"/>
            <a:ext cx="88392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8600" y="1752600"/>
            <a:ext cx="4495800" cy="430887"/>
          </a:xfrm>
          <a:prstGeom prst="rect">
            <a:avLst/>
          </a:prstGeom>
          <a:noFill/>
        </p:spPr>
        <p:txBody>
          <a:bodyPr wrap="square" rtlCol="0">
            <a:spAutoFit/>
          </a:bodyPr>
          <a:lstStyle/>
          <a:p>
            <a:pPr>
              <a:buNone/>
            </a:pPr>
            <a:r>
              <a:rPr lang="en-US" sz="2200" b="1" dirty="0" smtClean="0">
                <a:solidFill>
                  <a:schemeClr val="bg1"/>
                </a:solidFill>
              </a:rPr>
              <a:t>Zest, Don’t Wear Your Soap </a:t>
            </a:r>
            <a:endParaRPr lang="en-US" sz="2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Message Map </a:t>
            </a:r>
            <a:endParaRPr lang="en-US" dirty="0"/>
          </a:p>
        </p:txBody>
      </p:sp>
      <p:grpSp>
        <p:nvGrpSpPr>
          <p:cNvPr id="32" name="Group 31"/>
          <p:cNvGrpSpPr/>
          <p:nvPr/>
        </p:nvGrpSpPr>
        <p:grpSpPr>
          <a:xfrm>
            <a:off x="304800" y="1524000"/>
            <a:ext cx="8534400" cy="4761131"/>
            <a:chOff x="381000" y="1447800"/>
            <a:chExt cx="8534400" cy="4761131"/>
          </a:xfrm>
        </p:grpSpPr>
        <p:sp>
          <p:nvSpPr>
            <p:cNvPr id="16" name="TextBox 15"/>
            <p:cNvSpPr txBox="1"/>
            <p:nvPr/>
          </p:nvSpPr>
          <p:spPr>
            <a:xfrm>
              <a:off x="381000" y="1447800"/>
              <a:ext cx="8458200" cy="276999"/>
            </a:xfrm>
            <a:prstGeom prst="rect">
              <a:avLst/>
            </a:prstGeom>
            <a:ln>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smtClean="0">
                  <a:solidFill>
                    <a:schemeClr val="accent3"/>
                  </a:solidFill>
                  <a:latin typeface="Times New Roman" pitchFamily="18" charset="0"/>
                  <a:cs typeface="Times New Roman" pitchFamily="18" charset="0"/>
                </a:rPr>
                <a:t>Advertising Objective: </a:t>
              </a:r>
              <a:r>
                <a:rPr lang="en-US" sz="1200" dirty="0" smtClean="0">
                  <a:latin typeface="Times New Roman" pitchFamily="18" charset="0"/>
                  <a:cs typeface="Times New Roman" pitchFamily="18" charset="0"/>
                </a:rPr>
                <a:t>To introduce Zest to a new generation of consumers.</a:t>
              </a:r>
              <a:endParaRPr lang="en-US" sz="1200" dirty="0">
                <a:latin typeface="Times New Roman" pitchFamily="18" charset="0"/>
                <a:cs typeface="Times New Roman" pitchFamily="18" charset="0"/>
              </a:endParaRPr>
            </a:p>
          </p:txBody>
        </p:sp>
        <p:sp>
          <p:nvSpPr>
            <p:cNvPr id="17" name="TextBox 16"/>
            <p:cNvSpPr txBox="1"/>
            <p:nvPr/>
          </p:nvSpPr>
          <p:spPr>
            <a:xfrm>
              <a:off x="381000" y="1981200"/>
              <a:ext cx="8458200" cy="461665"/>
            </a:xfrm>
            <a:prstGeom prst="rect">
              <a:avLst/>
            </a:prstGeom>
            <a:ln>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smtClean="0">
                  <a:solidFill>
                    <a:schemeClr val="accent3"/>
                  </a:solidFill>
                  <a:latin typeface="Times New Roman" pitchFamily="18" charset="0"/>
                  <a:cs typeface="Times New Roman" pitchFamily="18" charset="0"/>
                </a:rPr>
                <a:t>Core Target Profile: </a:t>
              </a:r>
              <a:r>
                <a:rPr lang="en-US" sz="1200" dirty="0" smtClean="0">
                  <a:latin typeface="Times New Roman" pitchFamily="18" charset="0"/>
                  <a:cs typeface="Times New Roman" pitchFamily="18" charset="0"/>
                </a:rPr>
                <a:t>Young adults both men and women with a passion for life that what more out of a soap/body was that they cant get anywhere else, Dedicated ambitious sparkling clean people.</a:t>
              </a:r>
              <a:endParaRPr lang="en-US" sz="1200" dirty="0">
                <a:latin typeface="Times New Roman" pitchFamily="18" charset="0"/>
                <a:cs typeface="Times New Roman" pitchFamily="18" charset="0"/>
              </a:endParaRPr>
            </a:p>
          </p:txBody>
        </p:sp>
        <p:sp>
          <p:nvSpPr>
            <p:cNvPr id="18" name="TextBox 17"/>
            <p:cNvSpPr txBox="1"/>
            <p:nvPr/>
          </p:nvSpPr>
          <p:spPr>
            <a:xfrm>
              <a:off x="762000" y="2514600"/>
              <a:ext cx="1600200" cy="461665"/>
            </a:xfrm>
            <a:prstGeom prst="rect">
              <a:avLst/>
            </a:prstGeom>
            <a:noFill/>
          </p:spPr>
          <p:txBody>
            <a:bodyPr wrap="square" rtlCol="0">
              <a:spAutoFit/>
            </a:bodyPr>
            <a:lstStyle/>
            <a:p>
              <a:pPr algn="ctr"/>
              <a:r>
                <a:rPr lang="en-US" sz="1200" b="1" dirty="0" smtClean="0">
                  <a:solidFill>
                    <a:schemeClr val="accent3"/>
                  </a:solidFill>
                  <a:latin typeface="Times New Roman" pitchFamily="18" charset="0"/>
                  <a:cs typeface="Times New Roman" pitchFamily="18" charset="0"/>
                </a:rPr>
                <a:t>THINK NOW </a:t>
              </a:r>
            </a:p>
            <a:p>
              <a:pPr algn="ctr"/>
              <a:r>
                <a:rPr lang="en-US" sz="1200" b="1" dirty="0" smtClean="0">
                  <a:solidFill>
                    <a:schemeClr val="accent3"/>
                  </a:solidFill>
                  <a:latin typeface="Times New Roman" pitchFamily="18" charset="0"/>
                  <a:cs typeface="Times New Roman" pitchFamily="18" charset="0"/>
                </a:rPr>
                <a:t>DO NOW </a:t>
              </a:r>
              <a:endParaRPr lang="en-US" sz="1200" b="1" dirty="0">
                <a:solidFill>
                  <a:schemeClr val="accent3"/>
                </a:solidFill>
                <a:latin typeface="Times New Roman" pitchFamily="18" charset="0"/>
                <a:cs typeface="Times New Roman" pitchFamily="18" charset="0"/>
              </a:endParaRPr>
            </a:p>
          </p:txBody>
        </p:sp>
        <p:sp>
          <p:nvSpPr>
            <p:cNvPr id="19" name="TextBox 18"/>
            <p:cNvSpPr txBox="1"/>
            <p:nvPr/>
          </p:nvSpPr>
          <p:spPr>
            <a:xfrm>
              <a:off x="3276600" y="2514600"/>
              <a:ext cx="2362200" cy="461665"/>
            </a:xfrm>
            <a:prstGeom prst="rect">
              <a:avLst/>
            </a:prstGeom>
            <a:noFill/>
          </p:spPr>
          <p:txBody>
            <a:bodyPr wrap="square" rtlCol="0">
              <a:spAutoFit/>
            </a:bodyPr>
            <a:lstStyle/>
            <a:p>
              <a:pPr algn="ctr"/>
              <a:r>
                <a:rPr lang="en-US" sz="1200" b="1" dirty="0" smtClean="0">
                  <a:solidFill>
                    <a:schemeClr val="accent3"/>
                  </a:solidFill>
                  <a:latin typeface="Times New Roman" pitchFamily="18" charset="0"/>
                  <a:cs typeface="Times New Roman" pitchFamily="18" charset="0"/>
                </a:rPr>
                <a:t>DIFFERENTIATING PROPOSITION </a:t>
              </a:r>
            </a:p>
          </p:txBody>
        </p:sp>
        <p:sp>
          <p:nvSpPr>
            <p:cNvPr id="20" name="TextBox 19"/>
            <p:cNvSpPr txBox="1"/>
            <p:nvPr/>
          </p:nvSpPr>
          <p:spPr>
            <a:xfrm>
              <a:off x="6400800" y="2514600"/>
              <a:ext cx="2514600" cy="461665"/>
            </a:xfrm>
            <a:prstGeom prst="rect">
              <a:avLst/>
            </a:prstGeom>
            <a:noFill/>
          </p:spPr>
          <p:txBody>
            <a:bodyPr wrap="square" rtlCol="0">
              <a:spAutoFit/>
            </a:bodyPr>
            <a:lstStyle/>
            <a:p>
              <a:pPr algn="ctr"/>
              <a:r>
                <a:rPr lang="en-US" sz="1200" b="1" dirty="0" smtClean="0">
                  <a:solidFill>
                    <a:schemeClr val="accent3"/>
                  </a:solidFill>
                  <a:latin typeface="Times New Roman" pitchFamily="18" charset="0"/>
                  <a:cs typeface="Times New Roman" pitchFamily="18" charset="0"/>
                </a:rPr>
                <a:t>THINK IN FUTURE/</a:t>
              </a:r>
            </a:p>
            <a:p>
              <a:pPr algn="ctr"/>
              <a:r>
                <a:rPr lang="en-US" sz="1200" b="1" dirty="0" smtClean="0">
                  <a:solidFill>
                    <a:schemeClr val="accent3"/>
                  </a:solidFill>
                  <a:latin typeface="Times New Roman" pitchFamily="18" charset="0"/>
                  <a:cs typeface="Times New Roman" pitchFamily="18" charset="0"/>
                </a:rPr>
                <a:t>DO IN FUTURE </a:t>
              </a:r>
              <a:endParaRPr lang="en-US" sz="1200" b="1" dirty="0">
                <a:solidFill>
                  <a:schemeClr val="accent3"/>
                </a:solidFill>
                <a:latin typeface="Times New Roman" pitchFamily="18" charset="0"/>
                <a:cs typeface="Times New Roman" pitchFamily="18" charset="0"/>
              </a:endParaRPr>
            </a:p>
          </p:txBody>
        </p:sp>
        <p:sp>
          <p:nvSpPr>
            <p:cNvPr id="21" name="TextBox 20"/>
            <p:cNvSpPr txBox="1"/>
            <p:nvPr/>
          </p:nvSpPr>
          <p:spPr>
            <a:xfrm>
              <a:off x="381000" y="2971800"/>
              <a:ext cx="2438400" cy="1200329"/>
            </a:xfrm>
            <a:prstGeom prst="rect">
              <a:avLst/>
            </a:prstGeom>
            <a:ln>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en-US" sz="1200" dirty="0" smtClean="0">
                  <a:latin typeface="Times New Roman" pitchFamily="18" charset="0"/>
                  <a:cs typeface="Times New Roman" pitchFamily="18" charset="0"/>
                </a:rPr>
                <a:t>I enjoy feeling clean.</a:t>
              </a:r>
            </a:p>
            <a:p>
              <a:pPr>
                <a:lnSpc>
                  <a:spcPct val="150000"/>
                </a:lnSpc>
              </a:pPr>
              <a:r>
                <a:rPr lang="en-US" sz="1200" dirty="0" smtClean="0">
                  <a:latin typeface="Times New Roman" pitchFamily="18" charset="0"/>
                  <a:cs typeface="Times New Roman" pitchFamily="18" charset="0"/>
                </a:rPr>
                <a:t>I don’t like cleaning my bath tub.</a:t>
              </a:r>
            </a:p>
            <a:p>
              <a:pPr>
                <a:lnSpc>
                  <a:spcPct val="150000"/>
                </a:lnSpc>
              </a:pPr>
              <a:r>
                <a:rPr lang="en-US" sz="1200" dirty="0" smtClean="0">
                  <a:latin typeface="Times New Roman" pitchFamily="18" charset="0"/>
                  <a:cs typeface="Times New Roman" pitchFamily="18" charset="0"/>
                </a:rPr>
                <a:t>I like feeling fresh and clean for the opposite sex. </a:t>
              </a:r>
              <a:endParaRPr lang="en-US" sz="1200" dirty="0">
                <a:latin typeface="Times New Roman" pitchFamily="18" charset="0"/>
                <a:cs typeface="Times New Roman" pitchFamily="18" charset="0"/>
              </a:endParaRPr>
            </a:p>
          </p:txBody>
        </p:sp>
        <p:sp>
          <p:nvSpPr>
            <p:cNvPr id="22" name="TextBox 21"/>
            <p:cNvSpPr txBox="1"/>
            <p:nvPr/>
          </p:nvSpPr>
          <p:spPr>
            <a:xfrm>
              <a:off x="3276600" y="3124200"/>
              <a:ext cx="2438400" cy="830997"/>
            </a:xfrm>
            <a:prstGeom prst="rect">
              <a:avLst/>
            </a:prstGeom>
            <a:ln>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latin typeface="Times New Roman" pitchFamily="18" charset="0"/>
                  <a:cs typeface="Times New Roman" pitchFamily="18" charset="0"/>
                </a:rPr>
                <a:t>Zest, a cleaner clean, a fresher start</a:t>
              </a:r>
            </a:p>
            <a:p>
              <a:endParaRPr lang="en-US" sz="1200" dirty="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r>
                <a:rPr lang="en-US" sz="1200" dirty="0" smtClean="0">
                  <a:latin typeface="Times New Roman" pitchFamily="18" charset="0"/>
                  <a:cs typeface="Times New Roman" pitchFamily="18" charset="0"/>
                </a:rPr>
                <a:t>. </a:t>
              </a:r>
              <a:endParaRPr lang="en-US" sz="1200" dirty="0">
                <a:latin typeface="Times New Roman" pitchFamily="18" charset="0"/>
                <a:cs typeface="Times New Roman" pitchFamily="18" charset="0"/>
              </a:endParaRPr>
            </a:p>
          </p:txBody>
        </p:sp>
        <p:sp>
          <p:nvSpPr>
            <p:cNvPr id="23" name="TextBox 22"/>
            <p:cNvSpPr txBox="1"/>
            <p:nvPr/>
          </p:nvSpPr>
          <p:spPr>
            <a:xfrm>
              <a:off x="6324600" y="2971800"/>
              <a:ext cx="2514600" cy="1477328"/>
            </a:xfrm>
            <a:prstGeom prst="rect">
              <a:avLst/>
            </a:prstGeom>
            <a:ln>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en-US" sz="1200" dirty="0" smtClean="0">
                  <a:latin typeface="Times New Roman" pitchFamily="18" charset="0"/>
                  <a:cs typeface="Times New Roman" pitchFamily="18" charset="0"/>
                </a:rPr>
                <a:t>Zest has what I need to push myself first thing in the morning. </a:t>
              </a:r>
            </a:p>
            <a:p>
              <a:pPr>
                <a:lnSpc>
                  <a:spcPct val="150000"/>
                </a:lnSpc>
              </a:pPr>
              <a:r>
                <a:rPr lang="en-US" sz="1200" dirty="0" smtClean="0">
                  <a:latin typeface="Times New Roman" pitchFamily="18" charset="0"/>
                  <a:cs typeface="Times New Roman" pitchFamily="18" charset="0"/>
                </a:rPr>
                <a:t>I just feel much cleaner when I use it </a:t>
              </a:r>
            </a:p>
            <a:p>
              <a:pPr>
                <a:lnSpc>
                  <a:spcPct val="150000"/>
                </a:lnSpc>
              </a:pPr>
              <a:r>
                <a:rPr lang="en-US" sz="1200" dirty="0" smtClean="0">
                  <a:latin typeface="Times New Roman" pitchFamily="18" charset="0"/>
                  <a:cs typeface="Times New Roman" pitchFamily="18" charset="0"/>
                </a:rPr>
                <a:t>Zest improves my day.</a:t>
              </a:r>
            </a:p>
            <a:p>
              <a:pPr>
                <a:lnSpc>
                  <a:spcPct val="150000"/>
                </a:lnSpc>
              </a:pPr>
              <a:r>
                <a:rPr lang="en-US" sz="1200" dirty="0" smtClean="0">
                  <a:latin typeface="Times New Roman" pitchFamily="18" charset="0"/>
                  <a:cs typeface="Times New Roman" pitchFamily="18" charset="0"/>
                </a:rPr>
                <a:t>Zest is Awesome.</a:t>
              </a:r>
              <a:endParaRPr lang="en-US" sz="1200" dirty="0">
                <a:latin typeface="Times New Roman" pitchFamily="18" charset="0"/>
                <a:cs typeface="Times New Roman" pitchFamily="18" charset="0"/>
              </a:endParaRPr>
            </a:p>
          </p:txBody>
        </p:sp>
        <p:sp>
          <p:nvSpPr>
            <p:cNvPr id="24" name="TextBox 23"/>
            <p:cNvSpPr txBox="1"/>
            <p:nvPr/>
          </p:nvSpPr>
          <p:spPr>
            <a:xfrm>
              <a:off x="4038600" y="4267200"/>
              <a:ext cx="914400" cy="276999"/>
            </a:xfrm>
            <a:prstGeom prst="rect">
              <a:avLst/>
            </a:prstGeom>
            <a:noFill/>
          </p:spPr>
          <p:txBody>
            <a:bodyPr wrap="square" rtlCol="0">
              <a:spAutoFit/>
            </a:bodyPr>
            <a:lstStyle/>
            <a:p>
              <a:pPr algn="ctr"/>
              <a:r>
                <a:rPr lang="en-US" sz="1200" b="1" dirty="0" smtClean="0">
                  <a:solidFill>
                    <a:schemeClr val="accent3"/>
                  </a:solidFill>
                  <a:latin typeface="Times New Roman" pitchFamily="18" charset="0"/>
                  <a:cs typeface="Times New Roman" pitchFamily="18" charset="0"/>
                </a:rPr>
                <a:t>SUPPORT </a:t>
              </a:r>
              <a:endParaRPr lang="en-US" sz="1200" b="1" dirty="0">
                <a:solidFill>
                  <a:schemeClr val="accent3"/>
                </a:solidFill>
                <a:latin typeface="Times New Roman" pitchFamily="18" charset="0"/>
                <a:cs typeface="Times New Roman" pitchFamily="18" charset="0"/>
              </a:endParaRPr>
            </a:p>
          </p:txBody>
        </p:sp>
        <p:sp>
          <p:nvSpPr>
            <p:cNvPr id="26" name="TextBox 25"/>
            <p:cNvSpPr txBox="1"/>
            <p:nvPr/>
          </p:nvSpPr>
          <p:spPr>
            <a:xfrm>
              <a:off x="381000" y="4648200"/>
              <a:ext cx="8458200" cy="369332"/>
            </a:xfrm>
            <a:prstGeom prst="rect">
              <a:avLst/>
            </a:prstGeom>
            <a:ln>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28" name="TextBox 27"/>
            <p:cNvSpPr txBox="1"/>
            <p:nvPr/>
          </p:nvSpPr>
          <p:spPr>
            <a:xfrm>
              <a:off x="1371600" y="5257800"/>
              <a:ext cx="1981200" cy="276999"/>
            </a:xfrm>
            <a:prstGeom prst="rect">
              <a:avLst/>
            </a:prstGeom>
            <a:noFill/>
          </p:spPr>
          <p:txBody>
            <a:bodyPr wrap="square" rtlCol="0">
              <a:spAutoFit/>
            </a:bodyPr>
            <a:lstStyle/>
            <a:p>
              <a:pPr algn="ctr"/>
              <a:r>
                <a:rPr lang="en-US" sz="1200" b="1" dirty="0" smtClean="0">
                  <a:solidFill>
                    <a:schemeClr val="accent3"/>
                  </a:solidFill>
                  <a:latin typeface="Times New Roman" pitchFamily="18" charset="0"/>
                  <a:cs typeface="Times New Roman" pitchFamily="18" charset="0"/>
                </a:rPr>
                <a:t>TONE &amp; MANNER </a:t>
              </a:r>
              <a:endParaRPr lang="en-US" sz="1200" b="1" dirty="0">
                <a:solidFill>
                  <a:schemeClr val="accent3"/>
                </a:solidFill>
                <a:latin typeface="Times New Roman" pitchFamily="18" charset="0"/>
                <a:cs typeface="Times New Roman" pitchFamily="18" charset="0"/>
              </a:endParaRPr>
            </a:p>
          </p:txBody>
        </p:sp>
        <p:sp>
          <p:nvSpPr>
            <p:cNvPr id="29" name="TextBox 28"/>
            <p:cNvSpPr txBox="1"/>
            <p:nvPr/>
          </p:nvSpPr>
          <p:spPr>
            <a:xfrm>
              <a:off x="5334000" y="5257800"/>
              <a:ext cx="2286000" cy="276999"/>
            </a:xfrm>
            <a:prstGeom prst="rect">
              <a:avLst/>
            </a:prstGeom>
            <a:noFill/>
          </p:spPr>
          <p:txBody>
            <a:bodyPr wrap="square" rtlCol="0">
              <a:spAutoFit/>
            </a:bodyPr>
            <a:lstStyle/>
            <a:p>
              <a:pPr algn="ctr"/>
              <a:r>
                <a:rPr lang="en-US" sz="1200" b="1" dirty="0" smtClean="0">
                  <a:solidFill>
                    <a:schemeClr val="accent3"/>
                  </a:solidFill>
                  <a:latin typeface="Times New Roman" pitchFamily="18" charset="0"/>
                  <a:cs typeface="Times New Roman" pitchFamily="18" charset="0"/>
                </a:rPr>
                <a:t>MANDATORIES </a:t>
              </a:r>
              <a:endParaRPr lang="en-US" sz="1200" b="1" dirty="0">
                <a:solidFill>
                  <a:schemeClr val="accent3"/>
                </a:solidFill>
                <a:latin typeface="Times New Roman" pitchFamily="18" charset="0"/>
                <a:cs typeface="Times New Roman" pitchFamily="18" charset="0"/>
              </a:endParaRPr>
            </a:p>
          </p:txBody>
        </p:sp>
        <p:sp>
          <p:nvSpPr>
            <p:cNvPr id="30" name="TextBox 29"/>
            <p:cNvSpPr txBox="1"/>
            <p:nvPr/>
          </p:nvSpPr>
          <p:spPr>
            <a:xfrm>
              <a:off x="381000" y="5562600"/>
              <a:ext cx="3886200" cy="646331"/>
            </a:xfrm>
            <a:prstGeom prst="rect">
              <a:avLst/>
            </a:prstGeom>
            <a:noFill/>
            <a:ln>
              <a:solidFill>
                <a:schemeClr val="tx1"/>
              </a:solidFill>
              <a:prstDash val="solid"/>
            </a:ln>
          </p:spPr>
          <p:txBody>
            <a:bodyPr wrap="square" rtlCol="0">
              <a:spAutoFit/>
            </a:bodyPr>
            <a:lstStyle/>
            <a:p>
              <a:r>
                <a:rPr lang="en-US" sz="1200" dirty="0">
                  <a:latin typeface="Times New Roman" pitchFamily="18" charset="0"/>
                  <a:cs typeface="Times New Roman" pitchFamily="18" charset="0"/>
                </a:rPr>
                <a:t>Empowering, Fresh, Fun, </a:t>
              </a:r>
              <a:r>
                <a:rPr lang="en-US" sz="1200" dirty="0" smtClean="0">
                  <a:latin typeface="Times New Roman" pitchFamily="18" charset="0"/>
                  <a:cs typeface="Times New Roman" pitchFamily="18" charset="0"/>
                </a:rPr>
                <a:t>Bright</a:t>
              </a:r>
            </a:p>
            <a:p>
              <a:endParaRPr lang="en-US" sz="1200" dirty="0" smtClean="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p:txBody>
        </p:sp>
        <p:sp>
          <p:nvSpPr>
            <p:cNvPr id="31" name="TextBox 30"/>
            <p:cNvSpPr txBox="1"/>
            <p:nvPr/>
          </p:nvSpPr>
          <p:spPr>
            <a:xfrm>
              <a:off x="4343400" y="5562600"/>
              <a:ext cx="4495800" cy="646331"/>
            </a:xfrm>
            <a:prstGeom prst="rect">
              <a:avLst/>
            </a:prstGeom>
            <a:noFill/>
            <a:ln>
              <a:solidFill>
                <a:schemeClr val="tx1"/>
              </a:solidFill>
              <a:prstDash val="solid"/>
            </a:ln>
          </p:spPr>
          <p:txBody>
            <a:bodyPr wrap="square" rtlCol="0">
              <a:spAutoFit/>
            </a:bodyPr>
            <a:lstStyle/>
            <a:p>
              <a:r>
                <a:rPr lang="en-US" sz="1200" dirty="0">
                  <a:latin typeface="Times New Roman" pitchFamily="18" charset="0"/>
                  <a:cs typeface="Times New Roman" pitchFamily="18" charset="0"/>
                </a:rPr>
                <a:t>Bright colors and Zest </a:t>
              </a:r>
              <a:r>
                <a:rPr lang="en-US" sz="1200" dirty="0" smtClean="0">
                  <a:latin typeface="Times New Roman" pitchFamily="18" charset="0"/>
                  <a:cs typeface="Times New Roman" pitchFamily="18" charset="0"/>
                </a:rPr>
                <a:t>logo</a:t>
              </a:r>
            </a:p>
            <a:p>
              <a:endParaRPr lang="en-US" sz="1200" dirty="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Introductory Campaign proposal </a:t>
            </a:r>
            <a:endParaRPr lang="en-US" dirty="0"/>
          </a:p>
        </p:txBody>
      </p:sp>
      <p:sp>
        <p:nvSpPr>
          <p:cNvPr id="4" name="Content Placeholder 3"/>
          <p:cNvSpPr>
            <a:spLocks noGrp="1"/>
          </p:cNvSpPr>
          <p:nvPr>
            <p:ph sz="quarter" idx="1"/>
          </p:nvPr>
        </p:nvSpPr>
        <p:spPr>
          <a:xfrm>
            <a:off x="304800" y="2590800"/>
            <a:ext cx="8503920" cy="2822448"/>
          </a:xfrm>
        </p:spPr>
        <p:txBody>
          <a:bodyPr>
            <a:normAutofit fontScale="92500" lnSpcReduction="10000"/>
          </a:bodyPr>
          <a:lstStyle/>
          <a:p>
            <a:pPr lvl="1">
              <a:buClr>
                <a:schemeClr val="tx2"/>
              </a:buClr>
              <a:buFont typeface="Georgia" pitchFamily="18" charset="0"/>
              <a:buChar char="●"/>
            </a:pPr>
            <a:r>
              <a:rPr lang="en-US" dirty="0" smtClean="0">
                <a:solidFill>
                  <a:schemeClr val="tx1"/>
                </a:solidFill>
              </a:rPr>
              <a:t>We will advertise using </a:t>
            </a:r>
            <a:r>
              <a:rPr lang="en-US" dirty="0" err="1" smtClean="0">
                <a:solidFill>
                  <a:schemeClr val="tx1"/>
                </a:solidFill>
              </a:rPr>
              <a:t>Facebook</a:t>
            </a:r>
            <a:r>
              <a:rPr lang="en-US" dirty="0" smtClean="0">
                <a:solidFill>
                  <a:schemeClr val="tx1"/>
                </a:solidFill>
              </a:rPr>
              <a:t> by create interactive games to appeal to new younger consumers.  The games and ads on </a:t>
            </a:r>
            <a:r>
              <a:rPr lang="en-US" dirty="0" err="1" smtClean="0">
                <a:solidFill>
                  <a:schemeClr val="tx1"/>
                </a:solidFill>
              </a:rPr>
              <a:t>Facebook</a:t>
            </a:r>
            <a:r>
              <a:rPr lang="en-US" dirty="0" smtClean="0">
                <a:solidFill>
                  <a:schemeClr val="tx1"/>
                </a:solidFill>
              </a:rPr>
              <a:t> will include special offers to entice </a:t>
            </a:r>
            <a:r>
              <a:rPr lang="en-US" dirty="0" err="1" smtClean="0">
                <a:solidFill>
                  <a:schemeClr val="tx1"/>
                </a:solidFill>
              </a:rPr>
              <a:t>Facebook</a:t>
            </a:r>
            <a:r>
              <a:rPr lang="en-US" dirty="0" smtClean="0">
                <a:solidFill>
                  <a:schemeClr val="tx1"/>
                </a:solidFill>
              </a:rPr>
              <a:t> users to use Zest products such as coupons or promotional sales for new products to be released.</a:t>
            </a:r>
          </a:p>
          <a:p>
            <a:pPr lvl="1">
              <a:buClr>
                <a:schemeClr val="tx2"/>
              </a:buClr>
              <a:buFont typeface="Georgia" pitchFamily="18" charset="0"/>
              <a:buChar char="●"/>
            </a:pPr>
            <a:r>
              <a:rPr lang="en-US" dirty="0" smtClean="0">
                <a:solidFill>
                  <a:schemeClr val="tx1"/>
                </a:solidFill>
              </a:rPr>
              <a:t>We will also be advertising with television, magazine ads, and Billboards. This will allow us to make consumers aware of Zest’s newer products, such as the body wash series by giving them a visual of the new Zest. </a:t>
            </a:r>
          </a:p>
          <a:p>
            <a:endParaRPr lang="en-US" dirty="0"/>
          </a:p>
        </p:txBody>
      </p:sp>
      <p:sp>
        <p:nvSpPr>
          <p:cNvPr id="5" name="Flowchart: Process 4"/>
          <p:cNvSpPr/>
          <p:nvPr/>
        </p:nvSpPr>
        <p:spPr>
          <a:xfrm>
            <a:off x="152400" y="1524000"/>
            <a:ext cx="88392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4800" y="1752600"/>
            <a:ext cx="3352800" cy="430887"/>
          </a:xfrm>
          <a:prstGeom prst="rect">
            <a:avLst/>
          </a:prstGeom>
          <a:noFill/>
        </p:spPr>
        <p:txBody>
          <a:bodyPr wrap="square" rtlCol="0">
            <a:spAutoFit/>
          </a:bodyPr>
          <a:lstStyle/>
          <a:p>
            <a:r>
              <a:rPr lang="en-US" sz="2200" b="1" dirty="0" smtClean="0">
                <a:solidFill>
                  <a:schemeClr val="bg1"/>
                </a:solidFill>
              </a:rPr>
              <a:t>Types of Ads</a:t>
            </a:r>
            <a:endParaRPr lang="en-US" sz="22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Purpose for Campaign</a:t>
            </a:r>
            <a:endParaRPr lang="en-US" dirty="0"/>
          </a:p>
        </p:txBody>
      </p:sp>
      <p:sp>
        <p:nvSpPr>
          <p:cNvPr id="4" name="Content Placeholder 3"/>
          <p:cNvSpPr>
            <a:spLocks noGrp="1"/>
          </p:cNvSpPr>
          <p:nvPr>
            <p:ph sz="quarter" idx="1"/>
          </p:nvPr>
        </p:nvSpPr>
        <p:spPr>
          <a:xfrm>
            <a:off x="457200" y="2514600"/>
            <a:ext cx="8199120" cy="3810000"/>
          </a:xfrm>
        </p:spPr>
        <p:txBody>
          <a:bodyPr>
            <a:normAutofit lnSpcReduction="10000"/>
          </a:bodyPr>
          <a:lstStyle/>
          <a:p>
            <a:r>
              <a:rPr lang="en-US" sz="2400" dirty="0" smtClean="0"/>
              <a:t>The reason for our repositioning campaign of Zest is; Zest soap used to be a highly recognized and competitive soap brand that had good brand promotion and an innovative product, but as other products such as old spice and axe came on to the market Zest faded in to the background.  With our new campaign we will attempt to restore Zest to its former glory by raising brand awareness and loyalty through our new ads on television, magazine ads, Billboards, and on the Internet.</a:t>
            </a:r>
          </a:p>
          <a:p>
            <a:r>
              <a:rPr lang="en-US" dirty="0" smtClean="0">
                <a:hlinkClick r:id="rId2"/>
              </a:rPr>
              <a:t>http://zest.com</a:t>
            </a:r>
            <a:r>
              <a:rPr lang="en-US" dirty="0" smtClean="0">
                <a:hlinkClick r:id="rId2"/>
              </a:rPr>
              <a:t>/</a:t>
            </a:r>
            <a:endParaRPr lang="en-US" dirty="0" smtClean="0"/>
          </a:p>
          <a:p>
            <a:pPr>
              <a:buNone/>
            </a:pPr>
            <a:endParaRPr lang="en-US" dirty="0"/>
          </a:p>
        </p:txBody>
      </p:sp>
      <p:sp>
        <p:nvSpPr>
          <p:cNvPr id="7" name="Flowchart: Process 6"/>
          <p:cNvSpPr/>
          <p:nvPr/>
        </p:nvSpPr>
        <p:spPr>
          <a:xfrm>
            <a:off x="152400" y="1524000"/>
            <a:ext cx="88392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3858</TotalTime>
  <Words>696</Words>
  <Application>Microsoft Office PowerPoint</Application>
  <PresentationFormat>On-screen Show (4:3)</PresentationFormat>
  <Paragraphs>96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Civic</vt:lpstr>
      <vt:lpstr>Slide 1</vt:lpstr>
      <vt:lpstr>Business Situation and Problem </vt:lpstr>
      <vt:lpstr>SWOT Analysis </vt:lpstr>
      <vt:lpstr>Competitive Map </vt:lpstr>
      <vt:lpstr>Brand Personality </vt:lpstr>
      <vt:lpstr>Positioning Statement </vt:lpstr>
      <vt:lpstr>Strategic Message Map </vt:lpstr>
      <vt:lpstr>Introductory Campaign proposal </vt:lpstr>
      <vt:lpstr>Purpose for Campaign</vt:lpstr>
      <vt:lpstr>Facebook </vt:lpstr>
      <vt:lpstr>Billboards</vt:lpstr>
      <vt:lpstr>Commercial Ideas</vt:lpstr>
      <vt:lpstr>Promotions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99</cp:revision>
  <dcterms:created xsi:type="dcterms:W3CDTF">2010-12-06T02:25:09Z</dcterms:created>
  <dcterms:modified xsi:type="dcterms:W3CDTF">2010-12-09T13:34:40Z</dcterms:modified>
</cp:coreProperties>
</file>